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aximized" horzBarState="maximized">
    <p:restoredLeft sz="84380"/>
    <p:restoredTop sz="94660"/>
  </p:normalViewPr>
  <p:slideViewPr>
    <p:cSldViewPr>
      <p:cViewPr varScale="1">
        <p:scale>
          <a:sx n="74" d="100"/>
          <a:sy n="74" d="100"/>
        </p:scale>
        <p:origin x="-1902"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112916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249736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2914435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143183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3768410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94D619ED-7457-45FD-8573-BE8B35976560}" type="datetimeFigureOut">
              <a:rPr lang="ar-IQ" smtClean="0"/>
              <a:t>21/11/1442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756233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94D619ED-7457-45FD-8573-BE8B35976560}" type="datetimeFigureOut">
              <a:rPr lang="ar-IQ" smtClean="0"/>
              <a:t>21/11/1442</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214499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94D619ED-7457-45FD-8573-BE8B35976560}" type="datetimeFigureOut">
              <a:rPr lang="ar-IQ" smtClean="0"/>
              <a:t>21/11/1442</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3445052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94D619ED-7457-45FD-8573-BE8B35976560}" type="datetimeFigureOut">
              <a:rPr lang="ar-IQ" smtClean="0"/>
              <a:t>21/11/1442</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3232600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94D619ED-7457-45FD-8573-BE8B35976560}" type="datetimeFigureOut">
              <a:rPr lang="ar-IQ" smtClean="0"/>
              <a:t>21/11/1442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1267715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94D619ED-7457-45FD-8573-BE8B35976560}" type="datetimeFigureOut">
              <a:rPr lang="ar-IQ" smtClean="0"/>
              <a:t>21/11/1442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483E3107-4FDA-43EA-85AE-047B300628F5}" type="slidenum">
              <a:rPr lang="ar-IQ" smtClean="0"/>
              <a:t>‹#›</a:t>
            </a:fld>
            <a:endParaRPr lang="ar-IQ"/>
          </a:p>
        </p:txBody>
      </p:sp>
    </p:spTree>
    <p:extLst>
      <p:ext uri="{BB962C8B-B14F-4D97-AF65-F5344CB8AC3E}">
        <p14:creationId xmlns:p14="http://schemas.microsoft.com/office/powerpoint/2010/main" val="18076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4D619ED-7457-45FD-8573-BE8B35976560}" type="datetimeFigureOut">
              <a:rPr lang="ar-IQ" smtClean="0"/>
              <a:t>21/11/1442</a:t>
            </a:fld>
            <a:endParaRPr lang="ar-IQ"/>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83E3107-4FDA-43EA-85AE-047B300628F5}" type="slidenum">
              <a:rPr lang="ar-IQ" smtClean="0"/>
              <a:t>‹#›</a:t>
            </a:fld>
            <a:endParaRPr lang="ar-IQ"/>
          </a:p>
        </p:txBody>
      </p:sp>
    </p:spTree>
    <p:extLst>
      <p:ext uri="{BB962C8B-B14F-4D97-AF65-F5344CB8AC3E}">
        <p14:creationId xmlns:p14="http://schemas.microsoft.com/office/powerpoint/2010/main" val="798737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png"/><Relationship Id="rId5" Type="http://schemas.openxmlformats.org/officeDocument/2006/relationships/hyperlink" Target="https://ar.wikipedia.org/wiki/%D8%B3%D8%A7%D9%86_%D8%B3%D8%A7%D9%8A%D9%85%D9%88%D9%86" TargetMode="External"/><Relationship Id="rId4" Type="http://schemas.openxmlformats.org/officeDocument/2006/relationships/hyperlink" Target="https://ar.wikipedia.org/wiki/%D9%88%D8%B6%D8%B9%D9%8A%D8%A9"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9552" y="548680"/>
            <a:ext cx="7772400" cy="1470025"/>
          </a:xfrm>
        </p:spPr>
        <p:style>
          <a:lnRef idx="1">
            <a:schemeClr val="accent3"/>
          </a:lnRef>
          <a:fillRef idx="2">
            <a:schemeClr val="accent3"/>
          </a:fillRef>
          <a:effectRef idx="1">
            <a:schemeClr val="accent3"/>
          </a:effectRef>
          <a:fontRef idx="minor">
            <a:schemeClr val="dk1"/>
          </a:fontRef>
        </p:style>
        <p:txBody>
          <a:bodyPr>
            <a:noAutofit/>
          </a:bodyPr>
          <a:lstStyle/>
          <a:p>
            <a:r>
              <a:rPr lang="ar-SA" sz="3600" b="1" dirty="0"/>
              <a:t>أوغست كونت</a:t>
            </a:r>
            <a:r>
              <a:rPr lang="ar-IQ" sz="3600" dirty="0"/>
              <a:t> (1798 – 1857 م)</a:t>
            </a:r>
            <a:endParaRPr lang="en-US" sz="3600" dirty="0"/>
          </a:p>
        </p:txBody>
      </p:sp>
      <p:sp>
        <p:nvSpPr>
          <p:cNvPr id="3" name="عنوان فرعي 2"/>
          <p:cNvSpPr>
            <a:spLocks noGrp="1"/>
          </p:cNvSpPr>
          <p:nvPr>
            <p:ph type="subTitle" idx="1"/>
          </p:nvPr>
        </p:nvSpPr>
        <p:spPr>
          <a:xfrm>
            <a:off x="539552" y="2348880"/>
            <a:ext cx="7560840" cy="3600400"/>
          </a:xfrm>
        </p:spPr>
        <p:style>
          <a:lnRef idx="1">
            <a:schemeClr val="accent1"/>
          </a:lnRef>
          <a:fillRef idx="2">
            <a:schemeClr val="accent1"/>
          </a:fillRef>
          <a:effectRef idx="1">
            <a:schemeClr val="accent1"/>
          </a:effectRef>
          <a:fontRef idx="minor">
            <a:schemeClr val="dk1"/>
          </a:fontRef>
        </p:style>
        <p:txBody>
          <a:bodyPr>
            <a:noAutofit/>
          </a:bodyPr>
          <a:lstStyle/>
          <a:p>
            <a:pPr algn="just"/>
            <a:r>
              <a:rPr lang="ar-SA" sz="2800" dirty="0">
                <a:solidFill>
                  <a:schemeClr val="tx1"/>
                </a:solidFill>
              </a:rPr>
              <a:t>عالم اجتماع وفيلسوف اجتماعي فرنسي، أعطى لعلم الاجتماع الاسم الذي يعرف به الآن، أكد ضرورة بناء النظريات العلمية المبنية على الملاحظة، إلا أن كتاباته كانت على جانب عظيم من التأمل الفلسفي، ويعد هو نفسه الأب الشرعي والمؤسس</a:t>
            </a:r>
            <a:r>
              <a:rPr lang="en-US" sz="2800" dirty="0">
                <a:solidFill>
                  <a:schemeClr val="tx1"/>
                </a:solidFill>
              </a:rPr>
              <a:t> </a:t>
            </a:r>
            <a:r>
              <a:rPr lang="ar-SA" sz="2800" dirty="0">
                <a:solidFill>
                  <a:schemeClr val="tx1"/>
                </a:solidFill>
                <a:hlinkClick r:id="rId4" tooltip="وضعية"/>
              </a:rPr>
              <a:t>للفلسفة الوضعية</a:t>
            </a:r>
            <a:r>
              <a:rPr lang="ar-SA" sz="2800" dirty="0">
                <a:solidFill>
                  <a:schemeClr val="tx1"/>
                </a:solidFill>
              </a:rPr>
              <a:t>، و هو " يعتبر تلميذا</a:t>
            </a:r>
            <a:r>
              <a:rPr lang="en-US" sz="2800" dirty="0">
                <a:solidFill>
                  <a:schemeClr val="tx1"/>
                </a:solidFill>
              </a:rPr>
              <a:t> </a:t>
            </a:r>
            <a:r>
              <a:rPr lang="ar-SA" sz="2800" dirty="0">
                <a:solidFill>
                  <a:schemeClr val="tx1"/>
                </a:solidFill>
                <a:hlinkClick r:id="rId5" tooltip="سان سايمون"/>
              </a:rPr>
              <a:t>لسان سايمون</a:t>
            </a:r>
            <a:r>
              <a:rPr lang="en-US" sz="2800" dirty="0">
                <a:solidFill>
                  <a:schemeClr val="tx1"/>
                </a:solidFill>
              </a:rPr>
              <a:t> </a:t>
            </a:r>
            <a:r>
              <a:rPr lang="ar-SA" sz="2800" dirty="0">
                <a:solidFill>
                  <a:schemeClr val="tx1"/>
                </a:solidFill>
              </a:rPr>
              <a:t>وهو فيلسوف فرنسي</a:t>
            </a:r>
            <a:r>
              <a:rPr lang="en-US" sz="2800" dirty="0">
                <a:solidFill>
                  <a:schemeClr val="tx1"/>
                </a:solidFill>
              </a:rPr>
              <a:t>. </a:t>
            </a:r>
            <a:r>
              <a:rPr lang="ar-IQ" sz="2800" dirty="0">
                <a:solidFill>
                  <a:schemeClr val="tx1"/>
                </a:solidFill>
              </a:rPr>
              <a:t>حرر</a:t>
            </a:r>
            <a:r>
              <a:rPr lang="ar-SA" sz="2800" dirty="0">
                <a:solidFill>
                  <a:schemeClr val="tx1"/>
                </a:solidFill>
              </a:rPr>
              <a:t>موسوعة العلوم الواقعية ، ثم انقطع فترة </a:t>
            </a:r>
            <a:r>
              <a:rPr lang="en-US" sz="2800" dirty="0">
                <a:solidFill>
                  <a:schemeClr val="tx1"/>
                </a:solidFill>
              </a:rPr>
              <a:t> ,</a:t>
            </a:r>
            <a:r>
              <a:rPr lang="ar-SA" sz="2800" dirty="0">
                <a:solidFill>
                  <a:schemeClr val="tx1"/>
                </a:solidFill>
              </a:rPr>
              <a:t>استأنف محاضراته في يناير ١٨٢٩ ، وأنفق عشر سنين في ستة مجلدات يعرض </a:t>
            </a:r>
            <a:r>
              <a:rPr lang="en-US" sz="2800" dirty="0">
                <a:solidFill>
                  <a:schemeClr val="tx1"/>
                </a:solidFill>
              </a:rPr>
              <a:t>) </a:t>
            </a:r>
            <a:r>
              <a:rPr lang="ar-SA" sz="2800" dirty="0">
                <a:solidFill>
                  <a:schemeClr val="tx1"/>
                </a:solidFill>
              </a:rPr>
              <a:t>دروس في الفلسفة الواقعية </a:t>
            </a:r>
            <a:r>
              <a:rPr lang="en-US" sz="2800" dirty="0">
                <a:solidFill>
                  <a:schemeClr val="tx1"/>
                </a:solidFill>
              </a:rPr>
              <a:t>( </a:t>
            </a:r>
            <a:r>
              <a:rPr lang="ar-IQ" sz="2800" dirty="0">
                <a:solidFill>
                  <a:schemeClr val="tx1"/>
                </a:solidFill>
              </a:rPr>
              <a:t>ولديه عدد من </a:t>
            </a:r>
            <a:r>
              <a:rPr lang="ar-IQ" sz="2800" dirty="0" smtClean="0">
                <a:solidFill>
                  <a:schemeClr val="tx1"/>
                </a:solidFill>
              </a:rPr>
              <a:t>المؤلفات..</a:t>
            </a:r>
            <a:endParaRPr lang="ar-IQ" sz="2800" dirty="0">
              <a:solidFill>
                <a:schemeClr val="tx1"/>
              </a:solidFill>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6741361"/>
      </p:ext>
    </p:extLst>
  </p:cSld>
  <p:clrMapOvr>
    <a:masterClrMapping/>
  </p:clrMapOvr>
  <mc:AlternateContent xmlns:mc="http://schemas.openxmlformats.org/markup-compatibility/2006">
    <mc:Choice xmlns:p14="http://schemas.microsoft.com/office/powerpoint/2010/main" Requires="p14">
      <p:transition spd="slow" p14:dur="2000" advTm="237529"/>
    </mc:Choice>
    <mc:Fallback>
      <p:transition spd="slow" advTm="237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Autofit/>
          </a:bodyPr>
          <a:lstStyle/>
          <a:p>
            <a:r>
              <a:rPr lang="ar-IQ" sz="3200" b="1" dirty="0">
                <a:solidFill>
                  <a:srgbClr val="C00000"/>
                </a:solidFill>
              </a:rPr>
              <a:t>المذهب الوضعي وقانون الحالات الثلاث (المراحل الثلاث)</a:t>
            </a:r>
            <a:endParaRPr lang="en-US" sz="3200" dirty="0">
              <a:solidFill>
                <a:srgbClr val="C00000"/>
              </a:solidFill>
            </a:endParaRPr>
          </a:p>
        </p:txBody>
      </p:sp>
      <p:sp>
        <p:nvSpPr>
          <p:cNvPr id="3" name="عنصر نائب للمحتوى 2"/>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normAutofit lnSpcReduction="10000"/>
          </a:bodyPr>
          <a:lstStyle/>
          <a:p>
            <a:pPr algn="just"/>
            <a:r>
              <a:rPr lang="ar-IQ" dirty="0"/>
              <a:t>كان كونت يهدف في حياته الى تنظيم المجتمع من جديد بطريقة مفيدة ومستمرة لجميع طبقات الشعب ، وتكفل السلام الكلي بين الامم و تمنع الصراعات </a:t>
            </a:r>
            <a:r>
              <a:rPr lang="ar-IQ" dirty="0" err="1"/>
              <a:t>الأقتصادية</a:t>
            </a:r>
            <a:r>
              <a:rPr lang="ar-IQ" dirty="0"/>
              <a:t> داخل كل مجتمع وتضمن حياة كريمة بشرط ان يقوم كل فرد في المجتمع بدوره ويساندوا تقدم العلم والثقافة بكل وسيلة ، وهذا هو الاصلاح الاجتماعي الذي كان يهدف له كونت ، والاصلاح الاجتماعي يحدث اساسا ً عن طريق تطوير العلوم وتطبيقها عمليا ً على اساس وضعي (وهذه هي وجهة نظر الفلسفة الوضعية) واراء كونت هذه وضعها في كتابه (السياسة الوضعية).</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8794473"/>
      </p:ext>
    </p:extLst>
  </p:cSld>
  <p:clrMapOvr>
    <a:masterClrMapping/>
  </p:clrMapOvr>
  <mc:AlternateContent xmlns:mc="http://schemas.openxmlformats.org/markup-compatibility/2006">
    <mc:Choice xmlns:p14="http://schemas.microsoft.com/office/powerpoint/2010/main" Requires="p14">
      <p:transition spd="slow" p14:dur="2000" advTm="83152"/>
    </mc:Choice>
    <mc:Fallback>
      <p:transition spd="slow" advTm="8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Autofit/>
          </a:bodyPr>
          <a:lstStyle/>
          <a:p>
            <a:r>
              <a:rPr lang="ar-IQ" sz="3200" dirty="0">
                <a:solidFill>
                  <a:srgbClr val="C00000"/>
                </a:solidFill>
              </a:rPr>
              <a:t>ومن المعتقدات الاساسية لدى كونت </a:t>
            </a:r>
            <a:r>
              <a:rPr lang="ar-IQ" sz="3200" dirty="0" smtClean="0">
                <a:solidFill>
                  <a:srgbClr val="C00000"/>
                </a:solidFill>
              </a:rPr>
              <a:t>، قانون </a:t>
            </a:r>
            <a:r>
              <a:rPr lang="ar-IQ" sz="3200" dirty="0">
                <a:solidFill>
                  <a:srgbClr val="C00000"/>
                </a:solidFill>
              </a:rPr>
              <a:t>الحالات الثلاث ويتضمن ثلاث حالات او مراحل هي :</a:t>
            </a:r>
            <a:endParaRPr lang="en-US" sz="3200" dirty="0">
              <a:solidFill>
                <a:srgbClr val="C00000"/>
              </a:solidFill>
            </a:endParaRPr>
          </a:p>
        </p:txBody>
      </p:sp>
      <p:sp>
        <p:nvSpPr>
          <p:cNvPr id="3" name="عنصر نائب للمحتوى 2"/>
          <p:cNvSpPr>
            <a:spLocks noGrp="1"/>
          </p:cNvSpPr>
          <p:nvPr>
            <p:ph idx="1"/>
          </p:nvPr>
        </p:nvSpPr>
        <p:spPr>
          <a:xfrm>
            <a:off x="457200" y="1600200"/>
            <a:ext cx="8229600" cy="4781128"/>
          </a:xfrm>
        </p:spPr>
        <p:style>
          <a:lnRef idx="1">
            <a:schemeClr val="accent4"/>
          </a:lnRef>
          <a:fillRef idx="2">
            <a:schemeClr val="accent4"/>
          </a:fillRef>
          <a:effectRef idx="1">
            <a:schemeClr val="accent4"/>
          </a:effectRef>
          <a:fontRef idx="minor">
            <a:schemeClr val="dk1"/>
          </a:fontRef>
        </p:style>
        <p:txBody>
          <a:bodyPr>
            <a:noAutofit/>
          </a:bodyPr>
          <a:lstStyle/>
          <a:p>
            <a:pPr marL="0" lvl="0" indent="0" algn="just">
              <a:buNone/>
            </a:pPr>
            <a:r>
              <a:rPr lang="ar-IQ" sz="2400" b="1" dirty="0"/>
              <a:t>المرحلة اللاهوتية  :-</a:t>
            </a:r>
            <a:r>
              <a:rPr lang="ar-IQ" sz="2400" dirty="0"/>
              <a:t> في هذه المرحلة يميل الناس الواعين بقوة ارادتهم الخاصة ان ينسبوا كل الاحداث الموجودة حولهم الى ارادات لكائنات فعالة تشبههم بصورة كبيرة او قليلة وتسمى هذه العملية بـ (</a:t>
            </a:r>
            <a:r>
              <a:rPr lang="ar-IQ" sz="2400" dirty="0" err="1"/>
              <a:t>الفيتشية</a:t>
            </a:r>
            <a:r>
              <a:rPr lang="ar-IQ" sz="2400" dirty="0"/>
              <a:t>) وتعني العبادة الخرافية ، وهذه هي الخطوة الاولى في المرحلة اللاهوتية ، اما الخطوة الثانية فهي تعدد الالهة التي تُنسب فيها الارادة المسيطرة الموجودة في كل مجال من الطبيعة مثل السماء والبحر او الارض ، اما الخطوة الثالثة فهي ان كل تلك الالهة تجمع في اله واحد يسيطر على كل الاشياء وهذا هو مبدأ التوحيد ، والمرحلة اللاهوتية كانت تسود بين البدائيين. ومن خصائص المرحلة اللاهوتية هي أن موضوعها مطلق ، وتفسيراتها فائقة للطبيعة ، ومنهجها خيالي ، هذا من الناحية النظرية ، اما من الناحية العملية فقد كانت المعاني اللاهوتية أساسا ً متينا ً مشتركا ً للحياة الأخلاقية والاجتماعية .</a:t>
            </a:r>
            <a:endParaRPr lang="en-US" sz="2400" dirty="0"/>
          </a:p>
          <a:p>
            <a:pPr marL="0" indent="0" algn="just">
              <a:buNone/>
            </a:pPr>
            <a:endParaRPr lang="en-US" sz="2400" dirty="0"/>
          </a:p>
          <a:p>
            <a:pPr algn="just"/>
            <a:endParaRPr lang="ar-IQ" sz="24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4451281"/>
      </p:ext>
    </p:extLst>
  </p:cSld>
  <p:clrMapOvr>
    <a:masterClrMapping/>
  </p:clrMapOvr>
  <mc:AlternateContent xmlns:mc="http://schemas.openxmlformats.org/markup-compatibility/2006">
    <mc:Choice xmlns:p14="http://schemas.microsoft.com/office/powerpoint/2010/main" Requires="p14">
      <p:transition spd="slow" p14:dur="2000" advTm="96738"/>
    </mc:Choice>
    <mc:Fallback>
      <p:transition spd="slow" advTm="96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Autofit/>
          </a:bodyPr>
          <a:lstStyle/>
          <a:p>
            <a:r>
              <a:rPr lang="ar-IQ" sz="3200" dirty="0">
                <a:solidFill>
                  <a:srgbClr val="C00000"/>
                </a:solidFill>
              </a:rPr>
              <a:t>ومن المعتقدات الاساسية لدى كونت هو قانون الحالات الثلاث ويتضمن ثلاث حالات او مراحل هي :</a:t>
            </a:r>
            <a:endParaRPr lang="en-US" sz="3200" dirty="0">
              <a:solidFill>
                <a:srgbClr val="C00000"/>
              </a:solidFill>
            </a:endParaRPr>
          </a:p>
        </p:txBody>
      </p:sp>
      <p:sp>
        <p:nvSpPr>
          <p:cNvPr id="3" name="عنصر نائب للمحتوى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normAutofit/>
          </a:bodyPr>
          <a:lstStyle/>
          <a:p>
            <a:pPr marL="0" lvl="0" indent="0" algn="just">
              <a:buNone/>
            </a:pPr>
            <a:r>
              <a:rPr lang="ar-IQ" sz="2800" b="1" dirty="0"/>
              <a:t>المرحلة الميتافيزيقية :-</a:t>
            </a:r>
            <a:r>
              <a:rPr lang="ar-IQ" sz="2800" dirty="0"/>
              <a:t> حلت المرحلة الميتافيزيقية بالتدريج محل المرحلة اللاهوتية ، وهي ليست مرحلة منطقية تماما ً فهنا نجد ان الارواح السابقة او الالهة لا تكون اشخاصا بل تصبح قوى مجردة تسري في الاشياء حولهم وتجعل الاشياء تتغير في المظهر وتميل تلك القوى الى التوحد في قوة واحد هي (الطبيعة) وتفعل الطبيعة هذا الشيء و لا تفعل ذاك الشيء لأن قوانين الطبيعة خيّرة. والفرق بين هذه المرحلة والمرحلة اللاهوتية أنه يحل المجرد محل المشخص ويحل </a:t>
            </a:r>
            <a:r>
              <a:rPr lang="ar-IQ" sz="2800" dirty="0" err="1"/>
              <a:t>الأستدلال</a:t>
            </a:r>
            <a:r>
              <a:rPr lang="ar-IQ" sz="2800" dirty="0"/>
              <a:t> محل الخيال. والمرحلة الميتافيزيقية هي فترة </a:t>
            </a:r>
            <a:r>
              <a:rPr lang="ar-IQ" sz="2800" dirty="0" err="1"/>
              <a:t>أنتقال</a:t>
            </a:r>
            <a:r>
              <a:rPr lang="ar-IQ" sz="2800" dirty="0"/>
              <a:t> و أداة </a:t>
            </a:r>
            <a:r>
              <a:rPr lang="ar-IQ" sz="2800" dirty="0" err="1"/>
              <a:t>أنحلال</a:t>
            </a:r>
            <a:r>
              <a:rPr lang="ar-IQ" sz="2800" dirty="0"/>
              <a:t> .</a:t>
            </a:r>
            <a:endParaRPr lang="en-US" sz="2800" dirty="0"/>
          </a:p>
          <a:p>
            <a:pPr marL="0" indent="0" algn="just">
              <a:buNone/>
            </a:pPr>
            <a:endParaRPr lang="ar-IQ"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7507529"/>
      </p:ext>
    </p:extLst>
  </p:cSld>
  <p:clrMapOvr>
    <a:masterClrMapping/>
  </p:clrMapOvr>
  <mc:AlternateContent xmlns:mc="http://schemas.openxmlformats.org/markup-compatibility/2006">
    <mc:Choice xmlns:p14="http://schemas.microsoft.com/office/powerpoint/2010/main" Requires="p14">
      <p:transition spd="slow" p14:dur="2000" advTm="76681"/>
    </mc:Choice>
    <mc:Fallback>
      <p:transition spd="slow" advTm="7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chemeClr val="tx2">
              <a:lumMod val="20000"/>
              <a:lumOff val="80000"/>
            </a:schemeClr>
          </a:solidFill>
        </p:spPr>
        <p:txBody>
          <a:bodyPr>
            <a:noAutofit/>
          </a:bodyPr>
          <a:lstStyle/>
          <a:p>
            <a:r>
              <a:rPr lang="ar-IQ" sz="3200" dirty="0">
                <a:solidFill>
                  <a:srgbClr val="C00000"/>
                </a:solidFill>
              </a:rPr>
              <a:t>ومن المعتقدات الاساسية لدى كونت هو قانون الحالات الثلاث ويتضمن ثلاث حالات او مراحل هي :</a:t>
            </a:r>
            <a:endParaRPr lang="ar-SA" sz="3200" dirty="0"/>
          </a:p>
        </p:txBody>
      </p:sp>
      <p:sp>
        <p:nvSpPr>
          <p:cNvPr id="3" name="عنصر نائب للمحتوى 2"/>
          <p:cNvSpPr>
            <a:spLocks noGrp="1"/>
          </p:cNvSpPr>
          <p:nvPr>
            <p:ph idx="1"/>
          </p:nvPr>
        </p:nvSpPr>
        <p:spPr>
          <a:solidFill>
            <a:schemeClr val="accent2">
              <a:lumMod val="40000"/>
              <a:lumOff val="60000"/>
            </a:schemeClr>
          </a:solidFill>
        </p:spPr>
        <p:txBody>
          <a:bodyPr/>
          <a:lstStyle/>
          <a:p>
            <a:pPr lvl="0" algn="just"/>
            <a:r>
              <a:rPr lang="ar-IQ" b="1" dirty="0"/>
              <a:t>المرحلة الوضعية :-</a:t>
            </a:r>
            <a:r>
              <a:rPr lang="ar-IQ" dirty="0"/>
              <a:t> في هذه المرحلة يكتفي العلماء بملاحظة قوانين الظواهر دون ان ينسبوا اليها ارواحا ً او قوى مجردة غير مرئية و لا يمكن معرفتها . فيقتصر العقل على معرفة الظواهر واستكشاف القوانين وترتيبها. فيدرك العقل امتناع الحصول على معارف مطلقة ، وتحل هنا الملاحظة محل الخيال والاستدلال.</a:t>
            </a:r>
            <a:endParaRPr lang="en-US" dirty="0"/>
          </a:p>
          <a:p>
            <a:endParaRPr lang="ar-SA"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1470139"/>
      </p:ext>
    </p:extLst>
  </p:cSld>
  <p:clrMapOvr>
    <a:masterClrMapping/>
  </p:clrMapOvr>
  <mc:AlternateContent xmlns:mc="http://schemas.openxmlformats.org/markup-compatibility/2006">
    <mc:Choice xmlns:p14="http://schemas.microsoft.com/office/powerpoint/2010/main" Requires="p14">
      <p:transition spd="slow" p14:dur="2000" advTm="48086"/>
    </mc:Choice>
    <mc:Fallback>
      <p:transition spd="slow" advTm="48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908720"/>
            <a:ext cx="8229600" cy="4525963"/>
          </a:xfrm>
          <a:solidFill>
            <a:schemeClr val="accent2">
              <a:lumMod val="40000"/>
              <a:lumOff val="60000"/>
            </a:schemeClr>
          </a:solidFill>
        </p:spPr>
        <p:txBody>
          <a:bodyPr>
            <a:normAutofit fontScale="85000" lnSpcReduction="20000"/>
          </a:bodyPr>
          <a:lstStyle/>
          <a:p>
            <a:pPr algn="just"/>
            <a:r>
              <a:rPr lang="ar-IQ" dirty="0"/>
              <a:t>هذه الحالات الثلاث متنافرة ، ونحن نجدها تتعاقب في كل انسان ، ففي الحداثة نقنع بسهولة بالتفسيرات اللاهوتية، وفي الشباب نقتضي عللا ً ذاتية ، وفي سن النضج نعول في الاكثر على الوقائع، وهذا التنافر لا يمنع من </a:t>
            </a:r>
            <a:r>
              <a:rPr lang="ar-IQ" dirty="0" err="1"/>
              <a:t>التقارن</a:t>
            </a:r>
            <a:r>
              <a:rPr lang="ar-IQ" dirty="0"/>
              <a:t>، فالشخص قد يقبل تفسيرات لاهوتية وميتافيزيقية في بعض الموضوعات مع قبوله بالعلم الوضعي في موضوعات اخرى هي اقل تعقيدا ً.</a:t>
            </a:r>
            <a:endParaRPr lang="en-US" dirty="0"/>
          </a:p>
          <a:p>
            <a:pPr algn="just"/>
            <a:r>
              <a:rPr lang="ar-IQ" dirty="0"/>
              <a:t>ان المجتمع مضطرب مشوش لأن الناس يفكرون جزءا ً من الوقت عن طريق مرحلة من المراحل الثلاث ويفكرون بقية الوقت عن طريق المرحلتين الاخيرتين ، والنظام والتقدم لا يحصل الا بعد ان يتم الاتفاق بين مجالي العلوم الطبيعية والموضوعات الاجتماعية من خلال المرحلة الوضعية. فالمنهج الوضعي يحقق الوحدة في عقل الفرد ، ويحققها بين عقول الافراد ، وبالتالي تكون الفلسفة الوضعية هي الاساس العقلي </a:t>
            </a:r>
            <a:r>
              <a:rPr lang="ar-IQ" dirty="0" err="1"/>
              <a:t>للأجتماع</a:t>
            </a:r>
            <a:r>
              <a:rPr lang="ar-IQ" dirty="0"/>
              <a:t>.</a:t>
            </a:r>
            <a:endParaRPr lang="en-US" dirty="0"/>
          </a:p>
          <a:p>
            <a:pPr algn="just"/>
            <a:endParaRPr lang="ar-SA"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86489392"/>
      </p:ext>
    </p:extLst>
  </p:cSld>
  <p:clrMapOvr>
    <a:masterClrMapping/>
  </p:clrMapOvr>
  <mc:AlternateContent xmlns:mc="http://schemas.openxmlformats.org/markup-compatibility/2006">
    <mc:Choice xmlns:p14="http://schemas.microsoft.com/office/powerpoint/2010/main" Requires="p14">
      <p:transition spd="slow" p14:dur="2000" advTm="98142"/>
    </mc:Choice>
    <mc:Fallback>
      <p:transition spd="slow" advTm="9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604</Words>
  <Application>Microsoft Office PowerPoint</Application>
  <PresentationFormat>عرض على الشاشة (3:4)‏</PresentationFormat>
  <Paragraphs>12</Paragraphs>
  <Slides>6</Slides>
  <Notes>0</Notes>
  <HiddenSlides>0</HiddenSlides>
  <MMClips>6</MMClips>
  <ScaleCrop>false</ScaleCrop>
  <HeadingPairs>
    <vt:vector size="4" baseType="variant">
      <vt:variant>
        <vt:lpstr>نسق</vt:lpstr>
      </vt:variant>
      <vt:variant>
        <vt:i4>1</vt:i4>
      </vt:variant>
      <vt:variant>
        <vt:lpstr>عناوين الشرائح</vt:lpstr>
      </vt:variant>
      <vt:variant>
        <vt:i4>6</vt:i4>
      </vt:variant>
    </vt:vector>
  </HeadingPairs>
  <TitlesOfParts>
    <vt:vector size="7" baseType="lpstr">
      <vt:lpstr>نسق Office</vt:lpstr>
      <vt:lpstr>أوغست كونت (1798 – 1857 م)</vt:lpstr>
      <vt:lpstr>المذهب الوضعي وقانون الحالات الثلاث (المراحل الثلاث)</vt:lpstr>
      <vt:lpstr>ومن المعتقدات الاساسية لدى كونت ، قانون الحالات الثلاث ويتضمن ثلاث حالات او مراحل هي :</vt:lpstr>
      <vt:lpstr>ومن المعتقدات الاساسية لدى كونت هو قانون الحالات الثلاث ويتضمن ثلاث حالات او مراحل هي :</vt:lpstr>
      <vt:lpstr>ومن المعتقدات الاساسية لدى كونت هو قانون الحالات الثلاث ويتضمن ثلاث حالات او مراحل هي :</vt:lpstr>
      <vt:lpstr>عرض تقديمي في PowerPoint</vt:lpstr>
    </vt:vector>
  </TitlesOfParts>
  <Company>Ahmed-Under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sun</dc:creator>
  <cp:lastModifiedBy>Maher</cp:lastModifiedBy>
  <cp:revision>8</cp:revision>
  <dcterms:created xsi:type="dcterms:W3CDTF">2019-11-22T18:56:38Z</dcterms:created>
  <dcterms:modified xsi:type="dcterms:W3CDTF">2021-06-30T07:47:09Z</dcterms:modified>
</cp:coreProperties>
</file>